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elios" charset="1" panose="020B0504020202020204"/>
      <p:regular r:id="rId20"/>
    </p:embeddedFont>
    <p:embeddedFont>
      <p:font typeface="Klein Bold" charset="1" panose="02000503060000020004"/>
      <p:regular r:id="rId21"/>
    </p:embeddedFont>
    <p:embeddedFont>
      <p:font typeface="Canva Sans" charset="1" panose="020B0503030501040103"/>
      <p:regular r:id="rId22"/>
    </p:embeddedFont>
    <p:embeddedFont>
      <p:font typeface="Helios Bold" charset="1" panose="020B0704020202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Masters/notesMaster1.xml" Type="http://schemas.openxmlformats.org/officeDocument/2006/relationships/notesMaster"/><Relationship Id="rId25" Target="theme/theme2.xml" Type="http://schemas.openxmlformats.org/officeDocument/2006/relationships/theme"/><Relationship Id="rId26" Target="notesSlides/notesSlide1.xml" Type="http://schemas.openxmlformats.org/officeDocument/2006/relationships/notesSlide"/><Relationship Id="rId27" Target="notesSlides/notesSlide2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convolutional and fully connected layer weights were pretrained using Python on the CIFAR-10 dataset. The learned weights were extracted and converted into fixed-point (16-bit) format suitable for hardware implementation.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network is broken into pipeline stages, such as:</a:t>
            </a:r>
          </a:p>
          <a:p>
            <a:r>
              <a:rPr lang="en-US"/>
              <a:t>Stage 1: Input buffering and preprocessing</a:t>
            </a:r>
          </a:p>
          <a:p>
            <a:r>
              <a:rPr lang="en-US"/>
              <a:t>Stage 2: Convolution 1</a:t>
            </a:r>
          </a:p>
          <a:p>
            <a:r>
              <a:rPr lang="en-US"/>
              <a:t>Stage 3: Pooling 1</a:t>
            </a:r>
          </a:p>
          <a:p>
            <a:r>
              <a:rPr lang="en-US"/>
              <a:t>Stage 4: Convolution 2</a:t>
            </a:r>
          </a:p>
          <a:p>
            <a:r>
              <a:rPr lang="en-US"/>
              <a:t>Stage 5: Pooling 2</a:t>
            </a:r>
          </a:p>
          <a:p>
            <a:r>
              <a:rPr lang="en-US"/>
              <a:t>Stage 6: Flatten and Dense Layer 1</a:t>
            </a:r>
          </a:p>
          <a:p>
            <a:r>
              <a:rPr lang="en-US"/>
              <a:t>Stage 7: Dense Layer 2 and Output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7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6927" y="-4280359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104429"/>
            <a:ext cx="600251" cy="630034"/>
          </a:xfrm>
          <a:custGeom>
            <a:avLst/>
            <a:gdLst/>
            <a:ahLst/>
            <a:cxnLst/>
            <a:rect r="r" b="b" t="t" l="l"/>
            <a:pathLst>
              <a:path h="630034" w="600251">
                <a:moveTo>
                  <a:pt x="0" y="0"/>
                </a:moveTo>
                <a:lnTo>
                  <a:pt x="600251" y="0"/>
                </a:lnTo>
                <a:lnTo>
                  <a:pt x="600251" y="630035"/>
                </a:lnTo>
                <a:lnTo>
                  <a:pt x="0" y="630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84583" y="966242"/>
            <a:ext cx="5284529" cy="849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6"/>
              </a:lnSpc>
            </a:pPr>
            <a:r>
              <a:rPr lang="en-US" sz="2447">
                <a:solidFill>
                  <a:srgbClr val="F4F4F4"/>
                </a:solidFill>
                <a:latin typeface="Helios"/>
                <a:ea typeface="Helios"/>
                <a:cs typeface="Helios"/>
                <a:sym typeface="Helios"/>
              </a:rPr>
              <a:t>-SATHVIKA BANDI (231EC150)</a:t>
            </a:r>
          </a:p>
          <a:p>
            <a:pPr algn="l">
              <a:lnSpc>
                <a:spcPts val="3426"/>
              </a:lnSpc>
              <a:spcBef>
                <a:spcPct val="0"/>
              </a:spcBef>
            </a:pPr>
            <a:r>
              <a:rPr lang="en-US" sz="2447">
                <a:solidFill>
                  <a:srgbClr val="F4F4F4"/>
                </a:solidFill>
                <a:latin typeface="Helios"/>
                <a:ea typeface="Helios"/>
                <a:cs typeface="Helios"/>
                <a:sym typeface="Helios"/>
              </a:rPr>
              <a:t>-ASRITH SINGAMPALLI (231EC110)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1581756"/>
            <a:ext cx="8115300" cy="639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8400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Verilog-Based CNN Accelerator  on FPGA:CIFAR 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88221" y="8031177"/>
            <a:ext cx="6004694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Klein Bold"/>
                <a:ea typeface="Klein Bold"/>
                <a:cs typeface="Klein Bold"/>
                <a:sym typeface="Klein Bold"/>
              </a:rPr>
              <a:t>Guided by: Sushil Kumar Pandey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1120" y="695097"/>
            <a:ext cx="7225082" cy="475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5"/>
              </a:lnSpc>
            </a:pPr>
            <a:r>
              <a:rPr lang="en-US" sz="3818" b="true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8.Implementation and Bitstream Generation</a:t>
            </a:r>
          </a:p>
          <a:p>
            <a:pPr algn="l">
              <a:lnSpc>
                <a:spcPts val="5345"/>
              </a:lnSpc>
            </a:pPr>
            <a:r>
              <a:rPr lang="en-US" sz="3818" b="true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Map your design onto the FPGA fabric.</a:t>
            </a:r>
          </a:p>
          <a:p>
            <a:pPr algn="l" marL="824363" indent="-412182" lvl="1">
              <a:lnSpc>
                <a:spcPts val="5345"/>
              </a:lnSpc>
              <a:buFont typeface="Arial"/>
              <a:buChar char="•"/>
            </a:pPr>
            <a:r>
              <a:rPr lang="en-US" b="true" sz="3818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Generate the bitstream file (.bit) to program the FPGA.</a:t>
            </a:r>
          </a:p>
          <a:p>
            <a:pPr algn="l">
              <a:lnSpc>
                <a:spcPts val="5345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296205" y="942975"/>
            <a:ext cx="8479312" cy="744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4"/>
              </a:lnSpc>
              <a:spcBef>
                <a:spcPct val="0"/>
              </a:spcBef>
            </a:pPr>
            <a:r>
              <a:rPr lang="en-US" b="true" sz="381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9. On-Board Testing</a:t>
            </a:r>
          </a:p>
          <a:p>
            <a:pPr algn="l">
              <a:lnSpc>
                <a:spcPts val="5334"/>
              </a:lnSpc>
              <a:spcBef>
                <a:spcPct val="0"/>
              </a:spcBef>
            </a:pPr>
            <a:r>
              <a:rPr lang="en-US" b="true" sz="381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Hardcoded the input image in the top module. The FPGA board displays the number of the classified image on the 7-segment display.</a:t>
            </a:r>
          </a:p>
          <a:p>
            <a:pPr algn="l">
              <a:lnSpc>
                <a:spcPts val="5334"/>
              </a:lnSpc>
              <a:spcBef>
                <a:spcPct val="0"/>
              </a:spcBef>
            </a:pPr>
            <a:r>
              <a:rPr lang="en-US" b="true" sz="381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Verify real-time output.</a:t>
            </a:r>
          </a:p>
          <a:p>
            <a:pPr algn="l">
              <a:lnSpc>
                <a:spcPts val="5334"/>
              </a:lnSpc>
              <a:spcBef>
                <a:spcPct val="0"/>
              </a:spcBef>
            </a:pPr>
            <a:r>
              <a:rPr lang="en-US" b="true" sz="381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Measured:</a:t>
            </a:r>
          </a:p>
          <a:p>
            <a:pPr algn="l">
              <a:lnSpc>
                <a:spcPts val="5334"/>
              </a:lnSpc>
              <a:spcBef>
                <a:spcPct val="0"/>
              </a:spcBef>
            </a:pPr>
            <a:r>
              <a:rPr lang="en-US" b="true" sz="381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Inference latency=1.5ms</a:t>
            </a:r>
          </a:p>
          <a:p>
            <a:pPr algn="l">
              <a:lnSpc>
                <a:spcPts val="5334"/>
              </a:lnSpc>
              <a:spcBef>
                <a:spcPct val="0"/>
              </a:spcBef>
            </a:pPr>
            <a:r>
              <a:rPr lang="en-US" b="true" sz="381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Accuracy match with software model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01024" y="5973732"/>
            <a:ext cx="7225082" cy="2928567"/>
          </a:xfrm>
          <a:custGeom>
            <a:avLst/>
            <a:gdLst/>
            <a:ahLst/>
            <a:cxnLst/>
            <a:rect r="r" b="b" t="t" l="l"/>
            <a:pathLst>
              <a:path h="2928567" w="7225082">
                <a:moveTo>
                  <a:pt x="0" y="0"/>
                </a:moveTo>
                <a:lnTo>
                  <a:pt x="7225082" y="0"/>
                </a:lnTo>
                <a:lnTo>
                  <a:pt x="7225082" y="2928567"/>
                </a:lnTo>
                <a:lnTo>
                  <a:pt x="0" y="29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1024" y="9057868"/>
            <a:ext cx="895268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IEEE Standard 754 Floating Point Numbers | GeeksforGeeks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87202" y="1581606"/>
            <a:ext cx="5882547" cy="8237494"/>
          </a:xfrm>
          <a:custGeom>
            <a:avLst/>
            <a:gdLst/>
            <a:ahLst/>
            <a:cxnLst/>
            <a:rect r="r" b="b" t="t" l="l"/>
            <a:pathLst>
              <a:path h="8237494" w="5882547">
                <a:moveTo>
                  <a:pt x="0" y="0"/>
                </a:moveTo>
                <a:lnTo>
                  <a:pt x="5882547" y="0"/>
                </a:lnTo>
                <a:lnTo>
                  <a:pt x="5882547" y="8237494"/>
                </a:lnTo>
                <a:lnTo>
                  <a:pt x="0" y="8237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184"/>
            </a:stretch>
          </a:blipFill>
          <a:ln w="38100" cap="sq">
            <a:solidFill>
              <a:srgbClr val="153969"/>
            </a:solidFill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2619223" y="686879"/>
            <a:ext cx="13049553" cy="1789453"/>
            <a:chOff x="0" y="0"/>
            <a:chExt cx="17399404" cy="238593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76200"/>
              <a:ext cx="17399404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b="true" sz="69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Pipelining and Paralellism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845432" y="1668810"/>
              <a:ext cx="15708540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38722" y="5429629"/>
            <a:ext cx="7965113" cy="4389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5"/>
              </a:lnSpc>
              <a:spcBef>
                <a:spcPct val="0"/>
              </a:spcBef>
            </a:pPr>
            <a:r>
              <a:rPr lang="en-US" b="true" sz="276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1. </a:t>
            </a:r>
            <a:r>
              <a:rPr lang="en-US" b="true" sz="276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Parallel Convolution Operations</a:t>
            </a:r>
          </a:p>
          <a:p>
            <a:pPr algn="l">
              <a:lnSpc>
                <a:spcPts val="3865"/>
              </a:lnSpc>
            </a:pPr>
            <a:r>
              <a:rPr lang="en-US" b="true" sz="276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 Multiple filters are applied in parallel using dedicated MAC units. </a:t>
            </a:r>
          </a:p>
          <a:p>
            <a:pPr algn="l">
              <a:lnSpc>
                <a:spcPts val="3865"/>
              </a:lnSpc>
            </a:pPr>
            <a:r>
              <a:rPr lang="en-US" b="true" sz="276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2. Parallel Pixel Processing Within a Kernel</a:t>
            </a:r>
          </a:p>
          <a:p>
            <a:pPr algn="l">
              <a:lnSpc>
                <a:spcPts val="3865"/>
              </a:lnSpc>
            </a:pPr>
            <a:r>
              <a:rPr lang="en-US" b="true" sz="276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 Pixels within a feature map region are processed concurrently.</a:t>
            </a:r>
          </a:p>
          <a:p>
            <a:pPr algn="l">
              <a:lnSpc>
                <a:spcPts val="3865"/>
              </a:lnSpc>
            </a:pPr>
            <a:r>
              <a:rPr lang="en-US" b="true" sz="276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3. Parallel Pooling</a:t>
            </a:r>
          </a:p>
          <a:p>
            <a:pPr algn="l">
              <a:lnSpc>
                <a:spcPts val="3865"/>
              </a:lnSpc>
              <a:spcBef>
                <a:spcPct val="0"/>
              </a:spcBef>
            </a:pPr>
            <a:r>
              <a:rPr lang="en-US" b="true" sz="276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 Pooling operations  are performed in</a:t>
            </a:r>
            <a:r>
              <a:rPr lang="en-US" b="true" sz="276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 parallel.</a:t>
            </a:r>
          </a:p>
          <a:p>
            <a:pPr algn="l">
              <a:lnSpc>
                <a:spcPts val="386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38722" y="1799956"/>
            <a:ext cx="7960837" cy="390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7"/>
              </a:lnSpc>
              <a:spcBef>
                <a:spcPct val="0"/>
              </a:spcBef>
            </a:pPr>
            <a:r>
              <a:rPr lang="en-US" b="true" sz="274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1. Layer-Level Pipelining</a:t>
            </a:r>
          </a:p>
          <a:p>
            <a:pPr algn="l">
              <a:lnSpc>
                <a:spcPts val="3837"/>
              </a:lnSpc>
              <a:spcBef>
                <a:spcPct val="0"/>
              </a:spcBef>
            </a:pPr>
            <a:r>
              <a:rPr lang="en-US" b="true" sz="274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 Each layer operates independently with input/output buffers, enabling simultaneous execution across layers.</a:t>
            </a:r>
          </a:p>
          <a:p>
            <a:pPr algn="l">
              <a:lnSpc>
                <a:spcPts val="3837"/>
              </a:lnSpc>
              <a:spcBef>
                <a:spcPct val="0"/>
              </a:spcBef>
            </a:pPr>
            <a:r>
              <a:rPr lang="en-US" b="true" sz="274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2. Stage Separation</a:t>
            </a:r>
          </a:p>
          <a:p>
            <a:pPr algn="l">
              <a:lnSpc>
                <a:spcPts val="3837"/>
              </a:lnSpc>
              <a:spcBef>
                <a:spcPct val="0"/>
              </a:spcBef>
            </a:pPr>
            <a:r>
              <a:rPr lang="en-US" b="true" sz="274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 Distinct functional stages minimize interference time.</a:t>
            </a:r>
          </a:p>
          <a:p>
            <a:pPr algn="l">
              <a:lnSpc>
                <a:spcPts val="383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E3A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0371" y="3896767"/>
            <a:ext cx="2531565" cy="2531565"/>
          </a:xfrm>
          <a:custGeom>
            <a:avLst/>
            <a:gdLst/>
            <a:ahLst/>
            <a:cxnLst/>
            <a:rect r="r" b="b" t="t" l="l"/>
            <a:pathLst>
              <a:path h="2531565" w="2531565">
                <a:moveTo>
                  <a:pt x="0" y="0"/>
                </a:moveTo>
                <a:lnTo>
                  <a:pt x="2531565" y="0"/>
                </a:lnTo>
                <a:lnTo>
                  <a:pt x="2531565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26061" y="4122456"/>
            <a:ext cx="2080186" cy="208018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7130" y="47130"/>
              <a:ext cx="718541" cy="718541"/>
            </a:xfrm>
            <a:custGeom>
              <a:avLst/>
              <a:gdLst/>
              <a:ahLst/>
              <a:cxnLst/>
              <a:rect r="r" b="b" t="t" l="l"/>
              <a:pathLst>
                <a:path h="718541" w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00371" y="1169255"/>
            <a:ext cx="14640077" cy="2007557"/>
            <a:chOff x="0" y="0"/>
            <a:chExt cx="19520102" cy="267674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19520102" cy="1667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209"/>
                </a:lnSpc>
              </a:pPr>
              <a:r>
                <a:rPr lang="en-US" b="true" sz="7853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</a:t>
              </a:r>
              <a:r>
                <a:rPr lang="en-US" b="true" sz="7853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Outcomes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948476" y="1871973"/>
              <a:ext cx="17623150" cy="804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26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4231936" y="5143500"/>
            <a:ext cx="1586999" cy="38100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6677359"/>
            <a:ext cx="3874907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</a:t>
            </a:r>
            <a:r>
              <a:rPr lang="en-US" sz="25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complete, functionally verified Verilog codebase for a CNN accelerator targeting CIFAR-10.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147264" y="6677359"/>
            <a:ext cx="3874907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Succ</a:t>
            </a:r>
            <a:r>
              <a:rPr lang="en-US" sz="25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essful simulation demonstrating correct classification behavior for test vectors.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818935" y="3896767"/>
            <a:ext cx="2531565" cy="2531565"/>
          </a:xfrm>
          <a:custGeom>
            <a:avLst/>
            <a:gdLst/>
            <a:ahLst/>
            <a:cxnLst/>
            <a:rect r="r" b="b" t="t" l="l"/>
            <a:pathLst>
              <a:path h="2531565" w="2531565">
                <a:moveTo>
                  <a:pt x="0" y="0"/>
                </a:moveTo>
                <a:lnTo>
                  <a:pt x="2531566" y="0"/>
                </a:lnTo>
                <a:lnTo>
                  <a:pt x="2531566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044625" y="4122456"/>
            <a:ext cx="2080186" cy="208018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7130" y="47130"/>
              <a:ext cx="718541" cy="718541"/>
            </a:xfrm>
            <a:custGeom>
              <a:avLst/>
              <a:gdLst/>
              <a:ahLst/>
              <a:cxnLst/>
              <a:rect r="r" b="b" t="t" l="l"/>
              <a:pathLst>
                <a:path h="718541" w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2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8350443" y="5153024"/>
            <a:ext cx="1587113" cy="38100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9265828" y="6677359"/>
            <a:ext cx="3874907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The ve</a:t>
            </a:r>
            <a:r>
              <a:rPr lang="en-US" sz="25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rified Verilog design serves as a foundation for potential future FPGA synthesis.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937499" y="3896767"/>
            <a:ext cx="2531565" cy="2531565"/>
          </a:xfrm>
          <a:custGeom>
            <a:avLst/>
            <a:gdLst/>
            <a:ahLst/>
            <a:cxnLst/>
            <a:rect r="r" b="b" t="t" l="l"/>
            <a:pathLst>
              <a:path h="2531565" w="2531565">
                <a:moveTo>
                  <a:pt x="0" y="0"/>
                </a:moveTo>
                <a:lnTo>
                  <a:pt x="2531566" y="0"/>
                </a:lnTo>
                <a:lnTo>
                  <a:pt x="2531566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163189" y="4122456"/>
            <a:ext cx="2080186" cy="208018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7130" y="47130"/>
              <a:ext cx="718541" cy="718541"/>
            </a:xfrm>
            <a:custGeom>
              <a:avLst/>
              <a:gdLst/>
              <a:ahLst/>
              <a:cxnLst/>
              <a:rect r="r" b="b" t="t" l="l"/>
              <a:pathLst>
                <a:path h="718541" w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3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2469065" y="5143500"/>
            <a:ext cx="1586999" cy="38100"/>
          </a:xfrm>
          <a:prstGeom prst="line">
            <a:avLst/>
          </a:prstGeom>
          <a:ln cap="flat" w="381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3384393" y="6677359"/>
            <a:ext cx="3874907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Implemented on FPGA and checking for correctness and Analysis of s</a:t>
            </a:r>
            <a:r>
              <a:rPr lang="en-US" sz="25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imulated performance metrics 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4056064" y="3896767"/>
            <a:ext cx="2531565" cy="2531565"/>
          </a:xfrm>
          <a:custGeom>
            <a:avLst/>
            <a:gdLst/>
            <a:ahLst/>
            <a:cxnLst/>
            <a:rect r="r" b="b" t="t" l="l"/>
            <a:pathLst>
              <a:path h="2531565" w="2531565">
                <a:moveTo>
                  <a:pt x="0" y="0"/>
                </a:moveTo>
                <a:lnTo>
                  <a:pt x="2531565" y="0"/>
                </a:lnTo>
                <a:lnTo>
                  <a:pt x="2531565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4281753" y="4122456"/>
            <a:ext cx="2080186" cy="208018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47130" y="47130"/>
              <a:ext cx="718541" cy="718541"/>
            </a:xfrm>
            <a:custGeom>
              <a:avLst/>
              <a:gdLst/>
              <a:ahLst/>
              <a:cxnLst/>
              <a:rect r="r" b="b" t="t" l="l"/>
              <a:pathLst>
                <a:path h="718541" w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4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0" y="9125919"/>
            <a:ext cx="18288000" cy="1161081"/>
            <a:chOff x="0" y="0"/>
            <a:chExt cx="4816593" cy="30579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816592" cy="305799"/>
            </a:xfrm>
            <a:custGeom>
              <a:avLst/>
              <a:gdLst/>
              <a:ahLst/>
              <a:cxnLst/>
              <a:rect r="r" b="b" t="t" l="l"/>
              <a:pathLst>
                <a:path h="3057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14248" y="2589145"/>
            <a:ext cx="9144407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Literature Review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24083" y="4195759"/>
            <a:ext cx="380329" cy="380329"/>
          </a:xfrm>
          <a:custGeom>
            <a:avLst/>
            <a:gdLst/>
            <a:ahLst/>
            <a:cxnLst/>
            <a:rect r="r" b="b" t="t" l="l"/>
            <a:pathLst>
              <a:path h="380329" w="380329">
                <a:moveTo>
                  <a:pt x="0" y="0"/>
                </a:moveTo>
                <a:lnTo>
                  <a:pt x="380330" y="0"/>
                </a:lnTo>
                <a:lnTo>
                  <a:pt x="380330" y="380329"/>
                </a:lnTo>
                <a:lnTo>
                  <a:pt x="0" y="380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91870" y="3927154"/>
            <a:ext cx="13963915" cy="514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6"/>
              </a:lnSpc>
            </a:pPr>
            <a:r>
              <a:rPr lang="en-US" b="true" sz="2383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Kumar &amp; Madhumati (2023): Designed a CNN architecture for object detection on FPGA, emphasizing efficient integration of convolution</a:t>
            </a:r>
            <a:r>
              <a:rPr lang="en-US" b="true" sz="2383" u="none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al and pooling layers to balance performance and resource utilization.</a:t>
            </a:r>
          </a:p>
          <a:p>
            <a:pPr algn="l">
              <a:lnSpc>
                <a:spcPts val="3336"/>
              </a:lnSpc>
            </a:pPr>
          </a:p>
          <a:p>
            <a:pPr algn="l">
              <a:lnSpc>
                <a:spcPts val="3336"/>
              </a:lnSpc>
            </a:pPr>
          </a:p>
          <a:p>
            <a:pPr algn="l">
              <a:lnSpc>
                <a:spcPts val="3336"/>
              </a:lnSpc>
            </a:pPr>
            <a:r>
              <a:rPr lang="en-US" b="true" sz="2383" u="none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Yan et al. (2023): Focused on the design and implementation challenges of mapping CNN architectures onto FPGA hardware, providing solutions for efficient deployment.</a:t>
            </a:r>
          </a:p>
          <a:p>
            <a:pPr algn="l">
              <a:lnSpc>
                <a:spcPts val="3336"/>
              </a:lnSpc>
            </a:pPr>
          </a:p>
          <a:p>
            <a:pPr algn="l">
              <a:lnSpc>
                <a:spcPts val="3336"/>
              </a:lnSpc>
            </a:pPr>
          </a:p>
          <a:p>
            <a:pPr algn="l">
              <a:lnSpc>
                <a:spcPts val="3336"/>
              </a:lnSpc>
            </a:pPr>
            <a:r>
              <a:rPr lang="en-US" b="true" sz="2383" u="none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Nielsen (2019): Provided foundational concepts in neural networks and deep learning, offering essential insights into CNN structures and operations.</a:t>
            </a:r>
          </a:p>
          <a:p>
            <a:pPr algn="l">
              <a:lnSpc>
                <a:spcPts val="4176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>
              <a:alphaModFix amt="14000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524083" y="6150219"/>
            <a:ext cx="380329" cy="380329"/>
          </a:xfrm>
          <a:custGeom>
            <a:avLst/>
            <a:gdLst/>
            <a:ahLst/>
            <a:cxnLst/>
            <a:rect r="r" b="b" t="t" l="l"/>
            <a:pathLst>
              <a:path h="380329" w="380329">
                <a:moveTo>
                  <a:pt x="0" y="0"/>
                </a:moveTo>
                <a:lnTo>
                  <a:pt x="380330" y="0"/>
                </a:lnTo>
                <a:lnTo>
                  <a:pt x="380330" y="380330"/>
                </a:lnTo>
                <a:lnTo>
                  <a:pt x="0" y="380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4083" y="7572955"/>
            <a:ext cx="380329" cy="380329"/>
          </a:xfrm>
          <a:custGeom>
            <a:avLst/>
            <a:gdLst/>
            <a:ahLst/>
            <a:cxnLst/>
            <a:rect r="r" b="b" t="t" l="l"/>
            <a:pathLst>
              <a:path h="380329" w="380329">
                <a:moveTo>
                  <a:pt x="0" y="0"/>
                </a:moveTo>
                <a:lnTo>
                  <a:pt x="380330" y="0"/>
                </a:lnTo>
                <a:lnTo>
                  <a:pt x="380330" y="380330"/>
                </a:lnTo>
                <a:lnTo>
                  <a:pt x="0" y="380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E3A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14248" y="2589145"/>
            <a:ext cx="6583870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References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68076" y="4195759"/>
            <a:ext cx="380329" cy="380329"/>
          </a:xfrm>
          <a:custGeom>
            <a:avLst/>
            <a:gdLst/>
            <a:ahLst/>
            <a:cxnLst/>
            <a:rect r="r" b="b" t="t" l="l"/>
            <a:pathLst>
              <a:path h="380329" w="380329">
                <a:moveTo>
                  <a:pt x="0" y="0"/>
                </a:moveTo>
                <a:lnTo>
                  <a:pt x="380329" y="0"/>
                </a:lnTo>
                <a:lnTo>
                  <a:pt x="380329" y="380329"/>
                </a:lnTo>
                <a:lnTo>
                  <a:pt x="0" y="380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43150" y="3862356"/>
            <a:ext cx="16996130" cy="558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6"/>
              </a:lnSpc>
            </a:pPr>
            <a:r>
              <a:rPr lang="en-US" b="true" sz="2383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Kumar, N. S., &amp; Madhumati, G. L. (2023). Implementation of Convolutional Neural Networks on FPGA for Object                               Detection. *2023 14th International Conference on Computing Commun</a:t>
            </a:r>
            <a:r>
              <a:rPr lang="en-US" b="true" sz="2383" u="none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ication and Networking Technologies (ICCCNT)*. doi:10.1109/ICCCNT56998.2023.10307606. (Relevant for CNN architecture ideas)</a:t>
            </a:r>
          </a:p>
          <a:p>
            <a:pPr algn="l">
              <a:lnSpc>
                <a:spcPts val="3336"/>
              </a:lnSpc>
            </a:pPr>
          </a:p>
          <a:p>
            <a:pPr algn="l">
              <a:lnSpc>
                <a:spcPts val="3336"/>
              </a:lnSpc>
            </a:pPr>
            <a:r>
              <a:rPr lang="en-US" b="true" sz="2383" u="none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Hailesellasie, M., Hasan, S. R., Khalid, F., Wad, F. A., &amp; Shafique, M. (2018). FPGA-Based Convolutional Neural Network Architecture with Reduced Parameter Requirements. *2018 IEEE International Symposium on Circuits and Systems (ISCAS)*. doi:10.1109/ISCAS.2018.8351283. (Relevant for optimization ideas)</a:t>
            </a:r>
          </a:p>
          <a:p>
            <a:pPr algn="l">
              <a:lnSpc>
                <a:spcPts val="3336"/>
              </a:lnSpc>
            </a:pPr>
          </a:p>
          <a:p>
            <a:pPr algn="l">
              <a:lnSpc>
                <a:spcPts val="3336"/>
              </a:lnSpc>
            </a:pPr>
            <a:r>
              <a:rPr lang="en-US" b="true" sz="2383" u="none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 Yan, R., Yi, J., He, J., &amp; Zhao, Y. (2023). FPGA-based Convolutional Neural Network Design and Implementation. *2023 3rd Asia-Pacific Conference on Communications Technology and Computer Science (ACCTCS)*. doi:10.1109/ACCTCS58815.2023.00058. (Relevant for design) Nielsen, M. (2019). *Neural Networks and Deep Learning*. Determination Press. (http://neuralnetworksanddeeplearning.com/) (Fundamental CNN concepts)</a:t>
            </a:r>
          </a:p>
          <a:p>
            <a:pPr algn="l">
              <a:lnSpc>
                <a:spcPts val="4176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>
              <a:alphaModFix amt="14000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568076" y="5951494"/>
            <a:ext cx="380329" cy="380329"/>
          </a:xfrm>
          <a:custGeom>
            <a:avLst/>
            <a:gdLst/>
            <a:ahLst/>
            <a:cxnLst/>
            <a:rect r="r" b="b" t="t" l="l"/>
            <a:pathLst>
              <a:path h="380329" w="380329">
                <a:moveTo>
                  <a:pt x="0" y="0"/>
                </a:moveTo>
                <a:lnTo>
                  <a:pt x="380329" y="0"/>
                </a:lnTo>
                <a:lnTo>
                  <a:pt x="380329" y="380329"/>
                </a:lnTo>
                <a:lnTo>
                  <a:pt x="0" y="380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6651" y="7595416"/>
            <a:ext cx="380329" cy="380329"/>
          </a:xfrm>
          <a:custGeom>
            <a:avLst/>
            <a:gdLst/>
            <a:ahLst/>
            <a:cxnLst/>
            <a:rect r="r" b="b" t="t" l="l"/>
            <a:pathLst>
              <a:path h="380329" w="380329">
                <a:moveTo>
                  <a:pt x="0" y="0"/>
                </a:moveTo>
                <a:lnTo>
                  <a:pt x="380329" y="0"/>
                </a:lnTo>
                <a:lnTo>
                  <a:pt x="380329" y="380329"/>
                </a:lnTo>
                <a:lnTo>
                  <a:pt x="0" y="380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E3A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67597" y="-912358"/>
            <a:ext cx="12548973" cy="12548973"/>
            <a:chOff x="0" y="0"/>
            <a:chExt cx="16731963" cy="16731963"/>
          </a:xfrm>
        </p:grpSpPr>
        <p:sp>
          <p:nvSpPr>
            <p:cNvPr name="Freeform 3" id="3"/>
            <p:cNvSpPr/>
            <p:nvPr/>
          </p:nvSpPr>
          <p:spPr>
            <a:xfrm flipH="false" flipV="false" rot="-1200957">
              <a:off x="1839640" y="1839640"/>
              <a:ext cx="13052684" cy="13052684"/>
            </a:xfrm>
            <a:custGeom>
              <a:avLst/>
              <a:gdLst/>
              <a:ahLst/>
              <a:cxnLst/>
              <a:rect r="r" b="b" t="t" l="l"/>
              <a:pathLst>
                <a:path h="13052684" w="13052684">
                  <a:moveTo>
                    <a:pt x="0" y="0"/>
                  </a:moveTo>
                  <a:lnTo>
                    <a:pt x="13052683" y="0"/>
                  </a:lnTo>
                  <a:lnTo>
                    <a:pt x="13052683" y="13052683"/>
                  </a:lnTo>
                  <a:lnTo>
                    <a:pt x="0" y="13052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669295" y="1669295"/>
              <a:ext cx="13052684" cy="13052684"/>
            </a:xfrm>
            <a:custGeom>
              <a:avLst/>
              <a:gdLst/>
              <a:ahLst/>
              <a:cxnLst/>
              <a:rect r="r" b="b" t="t" l="l"/>
              <a:pathLst>
                <a:path h="13052684" w="13052684">
                  <a:moveTo>
                    <a:pt x="0" y="0"/>
                  </a:moveTo>
                  <a:lnTo>
                    <a:pt x="13052684" y="0"/>
                  </a:lnTo>
                  <a:lnTo>
                    <a:pt x="13052684" y="13052684"/>
                  </a:lnTo>
                  <a:lnTo>
                    <a:pt x="0" y="13052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47988" y="1027653"/>
            <a:ext cx="8388190" cy="8668951"/>
            <a:chOff x="0" y="0"/>
            <a:chExt cx="6362700" cy="65756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4"/>
              <a:stretch>
                <a:fillRect l="-3790" t="0" r="-3790" b="0"/>
              </a:stretch>
            </a:blipFill>
            <a:ln w="95250" cap="sq">
              <a:solidFill>
                <a:srgbClr val="153969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33845" y="1465781"/>
            <a:ext cx="10048425" cy="6186805"/>
            <a:chOff x="0" y="0"/>
            <a:chExt cx="13397900" cy="824907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13397900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true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Introduction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17936"/>
              <a:ext cx="12095900" cy="6131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26111" indent="-313055" lvl="1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Deep lea</a:t>
              </a:r>
              <a:r>
                <a:rPr lang="en-US" sz="2900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rning models, especially CNNs, require significant computational power, making software-based implementations on CPUs and GPUs inefficient for real-time applications. </a:t>
              </a:r>
            </a:p>
            <a:p>
              <a:pPr algn="l" marL="626111" indent="-313055" lvl="1">
                <a:lnSpc>
                  <a:spcPts val="4060"/>
                </a:lnSpc>
                <a:buFont typeface="Arial"/>
                <a:buChar char="•"/>
              </a:pPr>
              <a:r>
                <a:rPr lang="en-US" sz="2900" u="none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To address this, our project develops a Verilog-based CNN accelerator for CIFAR-10 image classification, optimizing convolutional layers, neuron modules, and weight storage for high-speed and paralell processing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A2E3A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45216" y="2136775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3" y="0"/>
                </a:lnTo>
                <a:lnTo>
                  <a:pt x="1621593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856012" cy="10287000"/>
            <a:chOff x="0" y="0"/>
            <a:chExt cx="233244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332448">
                  <a:moveTo>
                    <a:pt x="0" y="0"/>
                  </a:moveTo>
                  <a:lnTo>
                    <a:pt x="2332448" y="0"/>
                  </a:lnTo>
                  <a:lnTo>
                    <a:pt x="233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33205" y="3631032"/>
            <a:ext cx="8087491" cy="6243711"/>
          </a:xfrm>
          <a:custGeom>
            <a:avLst/>
            <a:gdLst/>
            <a:ahLst/>
            <a:cxnLst/>
            <a:rect r="r" b="b" t="t" l="l"/>
            <a:pathLst>
              <a:path h="6243711" w="8087491">
                <a:moveTo>
                  <a:pt x="0" y="0"/>
                </a:moveTo>
                <a:lnTo>
                  <a:pt x="8087491" y="0"/>
                </a:lnTo>
                <a:lnTo>
                  <a:pt x="8087491" y="6243711"/>
                </a:lnTo>
                <a:lnTo>
                  <a:pt x="0" y="6243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153969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433205" y="952500"/>
            <a:ext cx="6746873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64229" y="4114800"/>
            <a:ext cx="9223771" cy="514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9"/>
              </a:lnSpc>
              <a:spcBef>
                <a:spcPct val="0"/>
              </a:spcBef>
            </a:pPr>
            <a:r>
              <a:rPr lang="en-US" b="true" sz="3799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To develop a Verilog-based deep learning accelerator that enables real-time,high speed CIFAR-10 image classification by optimizing convolut</a:t>
            </a:r>
            <a:r>
              <a:rPr lang="en-US" b="true" sz="3799" u="none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ional layers, neuron processing, and weight storage through hardware parallelism and pipelining.</a:t>
            </a:r>
          </a:p>
          <a:p>
            <a:pPr algn="l" marL="0" indent="0" lvl="0">
              <a:lnSpc>
                <a:spcPts val="455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48371" y="3266214"/>
            <a:ext cx="380329" cy="380329"/>
          </a:xfrm>
          <a:custGeom>
            <a:avLst/>
            <a:gdLst/>
            <a:ahLst/>
            <a:cxnLst/>
            <a:rect r="r" b="b" t="t" l="l"/>
            <a:pathLst>
              <a:path h="380329" w="380329">
                <a:moveTo>
                  <a:pt x="0" y="0"/>
                </a:moveTo>
                <a:lnTo>
                  <a:pt x="380329" y="0"/>
                </a:lnTo>
                <a:lnTo>
                  <a:pt x="380329" y="380329"/>
                </a:lnTo>
                <a:lnTo>
                  <a:pt x="0" y="380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alphaModFix amt="14000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648371" y="4422454"/>
            <a:ext cx="380329" cy="380329"/>
          </a:xfrm>
          <a:custGeom>
            <a:avLst/>
            <a:gdLst/>
            <a:ahLst/>
            <a:cxnLst/>
            <a:rect r="r" b="b" t="t" l="l"/>
            <a:pathLst>
              <a:path h="380329" w="380329">
                <a:moveTo>
                  <a:pt x="0" y="0"/>
                </a:moveTo>
                <a:lnTo>
                  <a:pt x="380329" y="0"/>
                </a:lnTo>
                <a:lnTo>
                  <a:pt x="380329" y="380330"/>
                </a:lnTo>
                <a:lnTo>
                  <a:pt x="0" y="380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8371" y="6021547"/>
            <a:ext cx="380329" cy="380329"/>
          </a:xfrm>
          <a:custGeom>
            <a:avLst/>
            <a:gdLst/>
            <a:ahLst/>
            <a:cxnLst/>
            <a:rect r="r" b="b" t="t" l="l"/>
            <a:pathLst>
              <a:path h="380329" w="380329">
                <a:moveTo>
                  <a:pt x="0" y="0"/>
                </a:moveTo>
                <a:lnTo>
                  <a:pt x="380329" y="0"/>
                </a:lnTo>
                <a:lnTo>
                  <a:pt x="380329" y="380330"/>
                </a:lnTo>
                <a:lnTo>
                  <a:pt x="0" y="380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8371" y="7335327"/>
            <a:ext cx="380329" cy="380329"/>
          </a:xfrm>
          <a:custGeom>
            <a:avLst/>
            <a:gdLst/>
            <a:ahLst/>
            <a:cxnLst/>
            <a:rect r="r" b="b" t="t" l="l"/>
            <a:pathLst>
              <a:path h="380329" w="380329">
                <a:moveTo>
                  <a:pt x="0" y="0"/>
                </a:moveTo>
                <a:lnTo>
                  <a:pt x="380329" y="0"/>
                </a:lnTo>
                <a:lnTo>
                  <a:pt x="380329" y="380329"/>
                </a:lnTo>
                <a:lnTo>
                  <a:pt x="0" y="380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8371" y="8650893"/>
            <a:ext cx="380329" cy="380329"/>
          </a:xfrm>
          <a:custGeom>
            <a:avLst/>
            <a:gdLst/>
            <a:ahLst/>
            <a:cxnLst/>
            <a:rect r="r" b="b" t="t" l="l"/>
            <a:pathLst>
              <a:path h="380329" w="380329">
                <a:moveTo>
                  <a:pt x="0" y="0"/>
                </a:moveTo>
                <a:lnTo>
                  <a:pt x="380329" y="0"/>
                </a:lnTo>
                <a:lnTo>
                  <a:pt x="380329" y="380330"/>
                </a:lnTo>
                <a:lnTo>
                  <a:pt x="0" y="380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91753" y="4519214"/>
            <a:ext cx="8433660" cy="4512008"/>
          </a:xfrm>
          <a:custGeom>
            <a:avLst/>
            <a:gdLst/>
            <a:ahLst/>
            <a:cxnLst/>
            <a:rect r="r" b="b" t="t" l="l"/>
            <a:pathLst>
              <a:path h="4512008" w="8433660">
                <a:moveTo>
                  <a:pt x="0" y="0"/>
                </a:moveTo>
                <a:lnTo>
                  <a:pt x="8433660" y="0"/>
                </a:lnTo>
                <a:lnTo>
                  <a:pt x="8433660" y="4512009"/>
                </a:lnTo>
                <a:lnTo>
                  <a:pt x="0" y="45120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153969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609913" y="562233"/>
            <a:ext cx="6044810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Objectives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0980" y="3178907"/>
            <a:ext cx="9922874" cy="887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4"/>
              </a:lnSpc>
              <a:spcBef>
                <a:spcPct val="0"/>
              </a:spcBef>
            </a:pPr>
            <a:r>
              <a:rPr lang="en-US" b="true" sz="2553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Design and </a:t>
            </a:r>
            <a:r>
              <a:rPr lang="en-US" b="true" sz="2553" u="none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implement a reliable and efficient Verilog-based deep learning accelerator for CIFAR-10 image classification.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0980" y="4365304"/>
            <a:ext cx="8235894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50"/>
              </a:lnSpc>
              <a:spcBef>
                <a:spcPct val="0"/>
              </a:spcBef>
            </a:pPr>
            <a:r>
              <a:rPr lang="en-US" b="true" sz="2750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Ensure h</a:t>
            </a:r>
            <a:r>
              <a:rPr lang="en-US" b="true" sz="2750" u="none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igh-speed, inference with optimized convolutional, activation, and pooling layers.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0980" y="5797352"/>
            <a:ext cx="8235894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50"/>
              </a:lnSpc>
              <a:spcBef>
                <a:spcPct val="0"/>
              </a:spcBef>
            </a:pPr>
            <a:r>
              <a:rPr lang="en-US" b="true" sz="2750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Optimize memory u</a:t>
            </a:r>
            <a:r>
              <a:rPr lang="en-US" b="true" sz="2750" u="none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sage and weight storage to support efficient computations.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0980" y="7195657"/>
            <a:ext cx="8222632" cy="96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2"/>
              </a:lnSpc>
              <a:spcBef>
                <a:spcPct val="0"/>
              </a:spcBef>
            </a:pPr>
            <a:r>
              <a:rPr lang="en-US" b="true" sz="2758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Address factors </a:t>
            </a:r>
            <a:r>
              <a:rPr lang="en-US" b="true" sz="2758" u="none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such as real-time performance, low power and hardware limitations.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0980" y="8571584"/>
            <a:ext cx="7903020" cy="90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1"/>
              </a:lnSpc>
              <a:spcBef>
                <a:spcPct val="0"/>
              </a:spcBef>
            </a:pPr>
            <a:r>
              <a:rPr lang="en-US" b="true" sz="2565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Explore potential enhancements and </a:t>
            </a:r>
            <a:r>
              <a:rPr lang="en-US" b="true" sz="2565" u="none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scalability for broader deep learning applications.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20713" y="9220200"/>
            <a:ext cx="7999599" cy="26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Convolution Neural Network (CNN) – Fundamental of Deep Learning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3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5" y="0"/>
            <a:ext cx="18278475" cy="3705290"/>
            <a:chOff x="0" y="0"/>
            <a:chExt cx="24371300" cy="494038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28203" r="0" b="41370"/>
            <a:stretch>
              <a:fillRect/>
            </a:stretch>
          </p:blipFill>
          <p:spPr>
            <a:xfrm flipH="false" flipV="false">
              <a:off x="0" y="0"/>
              <a:ext cx="24371300" cy="494038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3773114"/>
            <a:ext cx="18288000" cy="6513886"/>
            <a:chOff x="0" y="0"/>
            <a:chExt cx="4816593" cy="1715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15591"/>
            </a:xfrm>
            <a:custGeom>
              <a:avLst/>
              <a:gdLst/>
              <a:ahLst/>
              <a:cxnLst/>
              <a:rect r="r" b="b" t="t" l="l"/>
              <a:pathLst>
                <a:path h="171559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16593" cy="1772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9525" y="3773114"/>
          <a:ext cx="9722720" cy="11095226"/>
        </p:xfrm>
        <a:graphic>
          <a:graphicData uri="http://schemas.openxmlformats.org/drawingml/2006/table">
            <a:tbl>
              <a:tblPr/>
              <a:tblGrid>
                <a:gridCol w="9303620"/>
                <a:gridCol w="419100"/>
              </a:tblGrid>
              <a:tr h="7013677">
                <a:tc>
                  <a:txBody>
                    <a:bodyPr anchor="t" rtlCol="false"/>
                    <a:lstStyle/>
                    <a:p>
                      <a:pPr algn="l" marL="626107" indent="-313054" lvl="1">
                        <a:lnSpc>
                          <a:spcPts val="40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899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Convolutional Neural Networks (CNNs):</a:t>
                      </a:r>
                      <a:r>
                        <a:rPr lang="en-US" sz="28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</a:t>
                      </a:r>
                      <a:endParaRPr lang="en-US" sz="1100"/>
                    </a:p>
                    <a:p>
                      <a:pPr algn="l" marL="626107" indent="-313054" lvl="1">
                        <a:lnSpc>
                          <a:spcPts val="4059"/>
                        </a:lnSpc>
                        <a:buFont typeface="Arial"/>
                        <a:buChar char="•"/>
                      </a:pPr>
                      <a:r>
                        <a:rPr lang="en-US" b="true" sz="2899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Verilog HDL</a:t>
                      </a:r>
                    </a:p>
                    <a:p>
                      <a:pPr algn="l" marL="626107" indent="-313054" lvl="1">
                        <a:lnSpc>
                          <a:spcPts val="4059"/>
                        </a:lnSpc>
                        <a:buFont typeface="Arial"/>
                        <a:buChar char="•"/>
                      </a:pPr>
                      <a:r>
                        <a:rPr lang="en-US" b="true" sz="2899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Hardware Acceleration Principles:</a:t>
                      </a:r>
                      <a:r>
                        <a:rPr lang="en-US" sz="28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 Designing circuits to perform specific computations faster or more efficiently than general-purpose processors.</a:t>
                      </a:r>
                    </a:p>
                    <a:p>
                      <a:pPr algn="l" marL="626107" indent="-313054" lvl="1">
                        <a:lnSpc>
                          <a:spcPts val="4059"/>
                        </a:lnSpc>
                        <a:buFont typeface="Arial"/>
                        <a:buChar char="•"/>
                      </a:pPr>
                      <a:r>
                        <a:rPr lang="en-US" b="true" sz="2899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CIFAR-10 Dataset</a:t>
                      </a:r>
                    </a:p>
                    <a:p>
                      <a:pPr algn="l" marL="626107" indent="-313054" lvl="1">
                        <a:lnSpc>
                          <a:spcPts val="4059"/>
                        </a:lnSpc>
                        <a:buFont typeface="Arial"/>
                        <a:buChar char="•"/>
                      </a:pPr>
                      <a:r>
                        <a:rPr lang="en-US" b="true" sz="2899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Simulation</a:t>
                      </a:r>
                    </a:p>
                    <a:p>
                      <a:pPr algn="l" marL="626107" indent="-313054" lvl="1">
                        <a:lnSpc>
                          <a:spcPts val="4059"/>
                        </a:lnSpc>
                        <a:buFont typeface="Arial"/>
                        <a:buChar char="•"/>
                      </a:pPr>
                      <a:r>
                        <a:rPr lang="en-US" b="true" sz="2899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Paralellism and Pipelining</a:t>
                      </a:r>
                    </a:p>
                    <a:p>
                      <a:pPr algn="l" marL="626107" indent="-313054" lvl="1">
                        <a:lnSpc>
                          <a:spcPts val="4059"/>
                        </a:lnSpc>
                        <a:buFont typeface="Arial"/>
                        <a:buChar char="•"/>
                      </a:pPr>
                      <a:r>
                        <a:rPr lang="en-US" b="true" sz="2899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Fixed-Point Arithmetic</a:t>
                      </a:r>
                    </a:p>
                    <a:p>
                      <a:pPr algn="l" marL="626107" indent="-313054" lvl="1">
                        <a:lnSpc>
                          <a:spcPts val="4059"/>
                        </a:lnSpc>
                        <a:buFont typeface="Arial"/>
                        <a:buChar char="•"/>
                      </a:pPr>
                      <a:r>
                        <a:rPr lang="en-US" b="true" sz="2899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MAC Units</a:t>
                      </a:r>
                    </a:p>
                    <a:p>
                      <a:pPr algn="l" marL="626107" indent="-313054" lvl="1">
                        <a:lnSpc>
                          <a:spcPts val="4059"/>
                        </a:lnSpc>
                        <a:buFont typeface="Arial"/>
                        <a:buChar char="•"/>
                      </a:pPr>
                      <a:r>
                        <a:rPr lang="en-US" b="true" sz="2899">
                          <a:solidFill>
                            <a:srgbClr val="2A2E3A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Memory Modelling</a:t>
                      </a:r>
                    </a:p>
                    <a:p>
                      <a:pPr algn="l">
                        <a:lnSpc>
                          <a:spcPts val="3779"/>
                        </a:lnSpc>
                      </a:pPr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44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Our Mission and Vision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4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Our Goals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5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Our Traction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6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  <a:ea typeface="Helios"/>
                          <a:cs typeface="Helios"/>
                          <a:sym typeface="Helios"/>
                        </a:rPr>
                        <a:t>Our Market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718BAB"/>
                          </a:solidFill>
                          <a:latin typeface="Helios Bold"/>
                          <a:ea typeface="Helios Bold"/>
                          <a:cs typeface="Helios Bold"/>
                          <a:sym typeface="Helios Bold"/>
                        </a:rPr>
                        <a:t>7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8" id="8"/>
          <p:cNvSpPr/>
          <p:nvPr/>
        </p:nvSpPr>
        <p:spPr>
          <a:xfrm flipH="false" flipV="false" rot="0">
            <a:off x="7522406" y="-952565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22406" y="9476203"/>
            <a:ext cx="1621594" cy="1621594"/>
          </a:xfrm>
          <a:custGeom>
            <a:avLst/>
            <a:gdLst/>
            <a:ahLst/>
            <a:cxnLst/>
            <a:rect r="r" b="b" t="t" l="l"/>
            <a:pathLst>
              <a:path h="1621594" w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39504" y="1391465"/>
            <a:ext cx="9008992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999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Key Concepts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779767" y="4161329"/>
            <a:ext cx="6237800" cy="5737457"/>
          </a:xfrm>
          <a:custGeom>
            <a:avLst/>
            <a:gdLst/>
            <a:ahLst/>
            <a:cxnLst/>
            <a:rect r="r" b="b" t="t" l="l"/>
            <a:pathLst>
              <a:path h="5737457" w="6237800">
                <a:moveTo>
                  <a:pt x="0" y="0"/>
                </a:moveTo>
                <a:lnTo>
                  <a:pt x="6237800" y="0"/>
                </a:lnTo>
                <a:lnTo>
                  <a:pt x="6237800" y="5737456"/>
                </a:lnTo>
                <a:lnTo>
                  <a:pt x="0" y="5737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360" r="0" b="-436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340491"/>
            <a:chOff x="0" y="0"/>
            <a:chExt cx="24384000" cy="312065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>
              <a:alphaModFix amt="14000"/>
            </a:blip>
            <a:srcRect l="0" t="45734" r="0" b="45734"/>
            <a:stretch>
              <a:fillRect/>
            </a:stretch>
          </p:blipFill>
          <p:spPr>
            <a:xfrm flipH="false" flipV="false"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8911382" y="2957587"/>
            <a:ext cx="9697506" cy="6620932"/>
          </a:xfrm>
          <a:custGeom>
            <a:avLst/>
            <a:gdLst/>
            <a:ahLst/>
            <a:cxnLst/>
            <a:rect r="r" b="b" t="t" l="l"/>
            <a:pathLst>
              <a:path h="6620932" w="9697506">
                <a:moveTo>
                  <a:pt x="0" y="0"/>
                </a:moveTo>
                <a:lnTo>
                  <a:pt x="9697507" y="0"/>
                </a:lnTo>
                <a:lnTo>
                  <a:pt x="9697507" y="6620932"/>
                </a:lnTo>
                <a:lnTo>
                  <a:pt x="0" y="6620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2646" y="722196"/>
            <a:ext cx="6583870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true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Methodology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464" y="2580218"/>
            <a:ext cx="8355548" cy="770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0472" indent="-295236" lvl="1">
              <a:lnSpc>
                <a:spcPts val="3828"/>
              </a:lnSpc>
              <a:buFont typeface="Arial"/>
              <a:buChar char="•"/>
            </a:pPr>
            <a:r>
              <a:rPr lang="en-US" b="true" sz="2734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Research &amp; Requirement Analysis:</a:t>
            </a:r>
            <a:r>
              <a:rPr lang="en-US" sz="2734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 Study CNNs, Verilog design principles, CIFAR-10 task. Define accelerator architecture.</a:t>
            </a:r>
          </a:p>
          <a:p>
            <a:pPr algn="l" marL="590472" indent="-295236" lvl="1">
              <a:lnSpc>
                <a:spcPts val="3828"/>
              </a:lnSpc>
              <a:buFont typeface="Arial"/>
              <a:buChar char="•"/>
            </a:pPr>
            <a:r>
              <a:rPr lang="en-US" b="true" sz="2734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Neural Network Architecture Design:</a:t>
            </a:r>
            <a:r>
              <a:rPr lang="en-US" sz="2734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 Plan Verilog module hierarchy: neurons, layers, memory interfaces, activation logic, and c</a:t>
            </a:r>
            <a:r>
              <a:rPr lang="en-US" sz="2734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onvolution units.</a:t>
            </a:r>
          </a:p>
          <a:p>
            <a:pPr algn="l" marL="590472" indent="-295236" lvl="1">
              <a:lnSpc>
                <a:spcPts val="3828"/>
              </a:lnSpc>
              <a:buFont typeface="Arial"/>
              <a:buChar char="•"/>
            </a:pPr>
            <a:r>
              <a:rPr lang="en-US" b="true" sz="2734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Pretrain weights</a:t>
            </a:r>
          </a:p>
          <a:p>
            <a:pPr algn="l" marL="590472" indent="-295236" lvl="1">
              <a:lnSpc>
                <a:spcPts val="3828"/>
              </a:lnSpc>
              <a:buFont typeface="Arial"/>
              <a:buChar char="•"/>
            </a:pPr>
            <a:r>
              <a:rPr lang="en-US" b="true" sz="2734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Verilog Implementation: </a:t>
            </a:r>
            <a:r>
              <a:rPr lang="en-US" sz="2734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Write Verilog code for all modules (Convolution, FC, Pooling, etc.). </a:t>
            </a:r>
          </a:p>
          <a:p>
            <a:pPr algn="l" marL="590472" indent="-295236" lvl="1">
              <a:lnSpc>
                <a:spcPts val="3828"/>
              </a:lnSpc>
              <a:buFont typeface="Arial"/>
              <a:buChar char="•"/>
            </a:pPr>
            <a:r>
              <a:rPr lang="en-US" b="true" sz="2734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Testing with Dataset:</a:t>
            </a:r>
            <a:r>
              <a:rPr lang="en-US" sz="2734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 Use (pre-processed) CIFAR-10 data vectors in testbenches t</a:t>
            </a:r>
          </a:p>
          <a:p>
            <a:pPr algn="l" marL="590472" indent="-295236" lvl="1">
              <a:lnSpc>
                <a:spcPts val="382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34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Final Evaluation on FPGA &amp; Documentation: </a:t>
            </a:r>
            <a:r>
              <a:rPr lang="en-US" sz="2734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Implementing on FPGA .</a:t>
            </a:r>
            <a:r>
              <a:rPr lang="en-US" sz="2734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Analyze simulation results.</a:t>
            </a:r>
          </a:p>
          <a:p>
            <a:pPr algn="l">
              <a:lnSpc>
                <a:spcPts val="382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79465" y="551039"/>
            <a:ext cx="13049553" cy="1789453"/>
            <a:chOff x="0" y="0"/>
            <a:chExt cx="17399404" cy="238593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76200"/>
              <a:ext cx="17399404" cy="1494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b="true" sz="6999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Design and Implementation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845432" y="1668810"/>
              <a:ext cx="15708540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61343" y="2128860"/>
            <a:ext cx="8244226" cy="28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7"/>
              </a:lnSpc>
            </a:pPr>
            <a:r>
              <a:rPr lang="en-US" sz="2719" b="true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1. Input Layer:</a:t>
            </a:r>
          </a:p>
          <a:p>
            <a:pPr algn="l" marL="587096" indent="-293548" lvl="1">
              <a:lnSpc>
                <a:spcPts val="3807"/>
              </a:lnSpc>
              <a:buFont typeface="Arial"/>
              <a:buChar char="•"/>
            </a:pPr>
            <a:r>
              <a:rPr lang="en-US" b="true" sz="2719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Input Size: 1x32x32</a:t>
            </a:r>
          </a:p>
          <a:p>
            <a:pPr algn="l" marL="1174193" indent="-391398" lvl="2">
              <a:lnSpc>
                <a:spcPts val="3807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719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T</a:t>
            </a:r>
            <a:r>
              <a:rPr lang="en-US" b="true" sz="2719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he CIFAR-10 images (originally 3×32×32) were converted to grayscale to simplify processing and hardware complexity.</a:t>
            </a:r>
          </a:p>
          <a:p>
            <a:pPr algn="ctr">
              <a:lnSpc>
                <a:spcPts val="3807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210922" y="2283341"/>
            <a:ext cx="8555058" cy="682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2"/>
              </a:lnSpc>
              <a:spcBef>
                <a:spcPct val="0"/>
              </a:spcBef>
            </a:pPr>
            <a:r>
              <a:rPr lang="en-US" b="true" sz="2987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2.</a:t>
            </a:r>
            <a:r>
              <a:rPr lang="en-US" b="true" sz="2987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 First Convolution Layer:</a:t>
            </a:r>
          </a:p>
          <a:p>
            <a:pPr algn="l" marL="645027" indent="-322513" lvl="1">
              <a:lnSpc>
                <a:spcPts val="418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87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Output: 6x28x28</a:t>
            </a:r>
          </a:p>
          <a:p>
            <a:pPr algn="l" marL="1290054" indent="-430018" lvl="2">
              <a:lnSpc>
                <a:spcPts val="4182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987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Applies 6 filters of size 5×5 with stride 1 and no padding.</a:t>
            </a:r>
          </a:p>
          <a:p>
            <a:pPr algn="l" marL="1290054" indent="-430018" lvl="2">
              <a:lnSpc>
                <a:spcPts val="4182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987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Output size reduces from 32x32 → 28x28 because:</a:t>
            </a:r>
          </a:p>
          <a:p>
            <a:pPr algn="l" marL="1290054" indent="-430018" lvl="2">
              <a:lnSpc>
                <a:spcPts val="4182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987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Output size=32−5+1=28\text{Output size} = 32 - 5 + 1 = 28Output size=32−5+1=28</a:t>
            </a:r>
          </a:p>
          <a:p>
            <a:pPr algn="l" marL="1290054" indent="-430018" lvl="2">
              <a:lnSpc>
                <a:spcPts val="4182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987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Receptive Field: Each neuron in this layer looks at a 5×5 region of the input image.</a:t>
            </a:r>
          </a:p>
          <a:p>
            <a:pPr algn="l">
              <a:lnSpc>
                <a:spcPts val="4182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33845" y="0"/>
            <a:ext cx="18154155" cy="1967415"/>
            <a:chOff x="0" y="0"/>
            <a:chExt cx="4781341" cy="5181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81341" cy="518167"/>
            </a:xfrm>
            <a:custGeom>
              <a:avLst/>
              <a:gdLst/>
              <a:ahLst/>
              <a:cxnLst/>
              <a:rect r="r" b="b" t="t" l="l"/>
              <a:pathLst>
                <a:path h="518167" w="4781341">
                  <a:moveTo>
                    <a:pt x="0" y="0"/>
                  </a:moveTo>
                  <a:lnTo>
                    <a:pt x="4781341" y="0"/>
                  </a:lnTo>
                  <a:lnTo>
                    <a:pt x="4781341" y="518167"/>
                  </a:lnTo>
                  <a:lnTo>
                    <a:pt x="0" y="518167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781341" cy="575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8288000" cy="1893972"/>
            <a:chOff x="0" y="0"/>
            <a:chExt cx="24384000" cy="2525295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>
              <a:alphaModFix amt="14000"/>
            </a:blip>
            <a:srcRect l="0" t="46547" r="0" b="46547"/>
            <a:stretch>
              <a:fillRect/>
            </a:stretch>
          </p:blipFill>
          <p:spPr>
            <a:xfrm flipH="false" flipV="false">
              <a:off x="0" y="0"/>
              <a:ext cx="24384000" cy="2525295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2179465" y="474839"/>
            <a:ext cx="15079835" cy="124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7"/>
              </a:lnSpc>
            </a:pPr>
            <a:r>
              <a:rPr lang="en-US" sz="7667" b="true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Design and Implementation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28700" y="4798492"/>
            <a:ext cx="7553570" cy="5032566"/>
          </a:xfrm>
          <a:custGeom>
            <a:avLst/>
            <a:gdLst/>
            <a:ahLst/>
            <a:cxnLst/>
            <a:rect r="r" b="b" t="t" l="l"/>
            <a:pathLst>
              <a:path h="5032566" w="7553570">
                <a:moveTo>
                  <a:pt x="0" y="0"/>
                </a:moveTo>
                <a:lnTo>
                  <a:pt x="7553570" y="0"/>
                </a:lnTo>
                <a:lnTo>
                  <a:pt x="7553570" y="5032566"/>
                </a:lnTo>
                <a:lnTo>
                  <a:pt x="0" y="5032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4657" y="317596"/>
            <a:ext cx="7663059" cy="3265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2"/>
              </a:lnSpc>
              <a:spcBef>
                <a:spcPct val="0"/>
              </a:spcBef>
            </a:pPr>
            <a:r>
              <a:rPr lang="en-US" b="true" sz="3087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3. First Max-Pooling Layer:</a:t>
            </a:r>
          </a:p>
          <a:p>
            <a:pPr algn="l">
              <a:lnSpc>
                <a:spcPts val="4322"/>
              </a:lnSpc>
              <a:spcBef>
                <a:spcPct val="0"/>
              </a:spcBef>
            </a:pPr>
            <a:r>
              <a:rPr lang="en-US" b="true" sz="3087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Output: 6x14x14</a:t>
            </a:r>
          </a:p>
          <a:p>
            <a:pPr algn="l">
              <a:lnSpc>
                <a:spcPts val="4322"/>
              </a:lnSpc>
              <a:spcBef>
                <a:spcPct val="0"/>
              </a:spcBef>
            </a:pPr>
            <a:r>
              <a:rPr lang="en-US" b="true" sz="3087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Applies 2×2 max-pooling with stride 2.</a:t>
            </a:r>
          </a:p>
          <a:p>
            <a:pPr algn="l">
              <a:lnSpc>
                <a:spcPts val="4322"/>
              </a:lnSpc>
              <a:spcBef>
                <a:spcPct val="0"/>
              </a:spcBef>
            </a:pPr>
            <a:r>
              <a:rPr lang="en-US" b="true" sz="3087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Downsamples each feature map by a factor of 2:</a:t>
            </a:r>
          </a:p>
          <a:p>
            <a:pPr algn="l">
              <a:lnSpc>
                <a:spcPts val="4322"/>
              </a:lnSpc>
              <a:spcBef>
                <a:spcPct val="0"/>
              </a:spcBef>
            </a:pPr>
            <a:r>
              <a:rPr lang="en-US" b="true" sz="3087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28/2=14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2971" y="4705167"/>
            <a:ext cx="7438726" cy="505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1"/>
              </a:lnSpc>
              <a:spcBef>
                <a:spcPct val="0"/>
              </a:spcBef>
            </a:pPr>
            <a:r>
              <a:rPr lang="en-US" b="true" sz="3165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4. Second Convolution Layer:</a:t>
            </a:r>
          </a:p>
          <a:p>
            <a:pPr algn="l">
              <a:lnSpc>
                <a:spcPts val="4431"/>
              </a:lnSpc>
              <a:spcBef>
                <a:spcPct val="0"/>
              </a:spcBef>
            </a:pPr>
            <a:r>
              <a:rPr lang="en-US" b="true" sz="3165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Output: 16x10x10</a:t>
            </a:r>
          </a:p>
          <a:p>
            <a:pPr algn="l">
              <a:lnSpc>
                <a:spcPts val="4431"/>
              </a:lnSpc>
              <a:spcBef>
                <a:spcPct val="0"/>
              </a:spcBef>
            </a:pPr>
            <a:r>
              <a:rPr lang="en-US" b="true" sz="3165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Applies 16 filters of size 5×5 over the 6 pooled feature maps.</a:t>
            </a:r>
          </a:p>
          <a:p>
            <a:pPr algn="l">
              <a:lnSpc>
                <a:spcPts val="4431"/>
              </a:lnSpc>
              <a:spcBef>
                <a:spcPct val="0"/>
              </a:spcBef>
            </a:pPr>
            <a:r>
              <a:rPr lang="en-US" b="true" sz="3165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Output reduces:</a:t>
            </a:r>
          </a:p>
          <a:p>
            <a:pPr algn="l">
              <a:lnSpc>
                <a:spcPts val="4431"/>
              </a:lnSpc>
              <a:spcBef>
                <a:spcPct val="0"/>
              </a:spcBef>
            </a:pPr>
            <a:r>
              <a:rPr lang="en-US" b="true" sz="3165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14−5+1=10</a:t>
            </a:r>
          </a:p>
          <a:p>
            <a:pPr algn="l">
              <a:lnSpc>
                <a:spcPts val="4431"/>
              </a:lnSpc>
              <a:spcBef>
                <a:spcPct val="0"/>
              </a:spcBef>
            </a:pPr>
            <a:r>
              <a:rPr lang="en-US" b="true" sz="3165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The number of channels increases to 16.</a:t>
            </a:r>
          </a:p>
          <a:p>
            <a:pPr algn="l">
              <a:lnSpc>
                <a:spcPts val="4431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293656" y="494947"/>
            <a:ext cx="8286715" cy="288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3"/>
              </a:lnSpc>
              <a:spcBef>
                <a:spcPct val="0"/>
              </a:spcBef>
            </a:pPr>
            <a:r>
              <a:rPr lang="en-US" b="true" sz="325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5. Sec</a:t>
            </a:r>
            <a:r>
              <a:rPr lang="en-US" b="true" sz="325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ond Max-Pooling Layer:</a:t>
            </a:r>
          </a:p>
          <a:p>
            <a:pPr algn="l">
              <a:lnSpc>
                <a:spcPts val="4563"/>
              </a:lnSpc>
              <a:spcBef>
                <a:spcPct val="0"/>
              </a:spcBef>
            </a:pPr>
            <a:r>
              <a:rPr lang="en-US" b="true" sz="325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Output: 16x5x5</a:t>
            </a:r>
          </a:p>
          <a:p>
            <a:pPr algn="l">
              <a:lnSpc>
                <a:spcPts val="4563"/>
              </a:lnSpc>
              <a:spcBef>
                <a:spcPct val="0"/>
              </a:spcBef>
            </a:pPr>
            <a:r>
              <a:rPr lang="en-US" b="true" sz="325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Again uses 2×2 max-pooling with stride 2.</a:t>
            </a:r>
          </a:p>
          <a:p>
            <a:pPr algn="l">
              <a:lnSpc>
                <a:spcPts val="4563"/>
              </a:lnSpc>
              <a:spcBef>
                <a:spcPct val="0"/>
              </a:spcBef>
            </a:pPr>
            <a:r>
              <a:rPr lang="en-US" b="true" sz="325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Output size becomes:</a:t>
            </a:r>
          </a:p>
          <a:p>
            <a:pPr algn="l">
              <a:lnSpc>
                <a:spcPts val="4563"/>
              </a:lnSpc>
              <a:spcBef>
                <a:spcPct val="0"/>
              </a:spcBef>
            </a:pPr>
            <a:r>
              <a:rPr lang="en-US" b="true" sz="325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10/2=5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107469" y="3582784"/>
            <a:ext cx="9719156" cy="6173900"/>
          </a:xfrm>
          <a:custGeom>
            <a:avLst/>
            <a:gdLst/>
            <a:ahLst/>
            <a:cxnLst/>
            <a:rect r="r" b="b" t="t" l="l"/>
            <a:pathLst>
              <a:path h="6173900" w="9719156">
                <a:moveTo>
                  <a:pt x="0" y="0"/>
                </a:moveTo>
                <a:lnTo>
                  <a:pt x="9719156" y="0"/>
                </a:lnTo>
                <a:lnTo>
                  <a:pt x="9719156" y="6173900"/>
                </a:lnTo>
                <a:lnTo>
                  <a:pt x="0" y="6173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09" t="0" r="-440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9177" y="4972082"/>
            <a:ext cx="7535123" cy="3353912"/>
          </a:xfrm>
          <a:custGeom>
            <a:avLst/>
            <a:gdLst/>
            <a:ahLst/>
            <a:cxnLst/>
            <a:rect r="r" b="b" t="t" l="l"/>
            <a:pathLst>
              <a:path h="3353912" w="7535123">
                <a:moveTo>
                  <a:pt x="0" y="0"/>
                </a:moveTo>
                <a:lnTo>
                  <a:pt x="7535123" y="0"/>
                </a:lnTo>
                <a:lnTo>
                  <a:pt x="7535123" y="3353912"/>
                </a:lnTo>
                <a:lnTo>
                  <a:pt x="0" y="3353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88883"/>
            <a:ext cx="5611995" cy="3883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5"/>
              </a:lnSpc>
              <a:spcBef>
                <a:spcPct val="0"/>
              </a:spcBef>
            </a:pPr>
            <a:r>
              <a:rPr lang="en-US" b="true" sz="3118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6. Flatten Layer:</a:t>
            </a:r>
          </a:p>
          <a:p>
            <a:pPr algn="l">
              <a:lnSpc>
                <a:spcPts val="4365"/>
              </a:lnSpc>
              <a:spcBef>
                <a:spcPct val="0"/>
              </a:spcBef>
            </a:pPr>
            <a:r>
              <a:rPr lang="en-US" b="true" sz="3118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Output: 1×400</a:t>
            </a:r>
          </a:p>
          <a:p>
            <a:pPr algn="l">
              <a:lnSpc>
                <a:spcPts val="4365"/>
              </a:lnSpc>
              <a:spcBef>
                <a:spcPct val="0"/>
              </a:spcBef>
            </a:pPr>
            <a:r>
              <a:rPr lang="en-US" b="true" sz="3118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The 16 feature maps of size 5x5 are flattened into a 1D vector of 400 values:</a:t>
            </a:r>
          </a:p>
          <a:p>
            <a:pPr algn="l">
              <a:lnSpc>
                <a:spcPts val="4365"/>
              </a:lnSpc>
              <a:spcBef>
                <a:spcPct val="0"/>
              </a:spcBef>
            </a:pPr>
            <a:r>
              <a:rPr lang="en-US" b="true" sz="3118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16×5×5=400</a:t>
            </a:r>
          </a:p>
          <a:p>
            <a:pPr algn="l">
              <a:lnSpc>
                <a:spcPts val="4365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648006" y="1148268"/>
            <a:ext cx="8611294" cy="671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7. Fully Connected (Dense) Layers:</a:t>
            </a:r>
          </a:p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First Dense Layer:</a:t>
            </a:r>
          </a:p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Input: 1×400</a:t>
            </a:r>
          </a:p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Output: 1×84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Connects all 400 inputs t</a:t>
            </a:r>
            <a:r>
              <a:rPr lang="en-US" b="true" sz="28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o 84 neurons using standard matrix multiplication.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Second Dense Layer (Output Layer):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Input: 1×84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Output: 1×10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Maps to 10 classes of CIFAR-10.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Likely uses softmax activation for producing class probabilities.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257717" y="8346946"/>
            <a:ext cx="4046953" cy="391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  <a:spcBef>
                <a:spcPct val="0"/>
              </a:spcBef>
            </a:pPr>
            <a:r>
              <a:rPr lang="en-US" sz="2283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Max Pooling Layer | NumPyNet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DAGjSWxLULg</dc:identifier>
  <dcterms:modified xsi:type="dcterms:W3CDTF">2011-08-01T06:04:30Z</dcterms:modified>
  <cp:revision>1</cp:revision>
  <dc:title>Verilog-Based Deep Learning Accelerator: CIFAR-10</dc:title>
</cp:coreProperties>
</file>